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15"/>
  </p:notesMasterIdLst>
  <p:sldIdLst>
    <p:sldId id="284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5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3509" autoAdjust="0"/>
  </p:normalViewPr>
  <p:slideViewPr>
    <p:cSldViewPr>
      <p:cViewPr varScale="1">
        <p:scale>
          <a:sx n="151" d="100"/>
          <a:sy n="151" d="100"/>
        </p:scale>
        <p:origin x="900" y="10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D5C3-FF17-4BAA-A387-BE7894675330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11E2C-9097-444A-B0ED-9CF2B61AF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3884753" y="8685155"/>
            <a:ext cx="2971697" cy="457278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469589" indent="-224508" defTabSz="44901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18605" indent="-224508" defTabSz="44901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367621" indent="-224508" defTabSz="44901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16637" indent="-224508" defTabSz="44901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98032" algn="l"/>
                <a:tab pos="1796064" algn="l"/>
                <a:tab pos="2694097" algn="l"/>
                <a:tab pos="3592129" algn="l"/>
                <a:tab pos="4490161" algn="l"/>
                <a:tab pos="5388193" algn="l"/>
                <a:tab pos="6286226" algn="l"/>
                <a:tab pos="7184258" algn="l"/>
                <a:tab pos="8082290" algn="l"/>
                <a:tab pos="8980322" algn="l"/>
                <a:tab pos="987835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fld id="{3995B5AA-8EAF-4CB0-A2AB-6AA58EEE9184}" type="slidenum">
              <a:rPr lang="en-US" sz="1200">
                <a:solidFill>
                  <a:srgbClr val="000000"/>
                </a:solidFill>
              </a:rPr>
              <a:pPr eaLnBrk="1" hangingPunct="1">
                <a:buFont typeface="Times New Roman" pitchFamily="18" charset="0"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180" y="4344144"/>
            <a:ext cx="5487640" cy="40246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9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14296" fontAlgn="base">
                <a:spcBef>
                  <a:spcPct val="0"/>
                </a:spcBef>
                <a:spcAft>
                  <a:spcPct val="0"/>
                </a:spcAft>
              </a:pPr>
              <a:endParaRPr lang="en-US" sz="844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2" y="3998627"/>
            <a:ext cx="5430791" cy="2308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646608"/>
            <a:ext cx="5439300" cy="352019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1875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1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7" y="1053985"/>
            <a:ext cx="2423078" cy="16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788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60" y="823152"/>
            <a:ext cx="242687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7150" tIns="28575" rIns="57150" bIns="28575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571478"/>
            <a:r>
              <a:rPr lang="en-US" sz="1250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8522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0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8812E-561E-438A-81D3-22B6B9FAEA9A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71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30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131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000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4296" fontAlgn="base">
              <a:spcBef>
                <a:spcPct val="0"/>
              </a:spcBef>
              <a:spcAft>
                <a:spcPct val="0"/>
              </a:spcAft>
            </a:pPr>
            <a:endParaRPr lang="en-US" sz="844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50963"/>
            <a:ext cx="200643" cy="481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13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6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125" dirty="0" smtClean="0"/>
            </a:lvl1pPr>
            <a:lvl2pPr>
              <a:defRPr lang="en-US" sz="875" dirty="0" smtClean="0"/>
            </a:lvl2pPr>
            <a:lvl3pPr>
              <a:defRPr lang="en-US" sz="875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5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771525" indent="0">
              <a:buFont typeface="Arial" pitchFamily="34" charset="0"/>
              <a:buNone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4"/>
            <a:ext cx="6286500" cy="384571"/>
          </a:xfrm>
        </p:spPr>
        <p:txBody>
          <a:bodyPr>
            <a:normAutofit/>
          </a:bodyPr>
          <a:lstStyle>
            <a:lvl1pPr algn="r">
              <a:defRPr sz="135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013"/>
            </a:lvl1pPr>
            <a:lvl2pPr marL="417910" indent="-160735">
              <a:buFont typeface="Arial" pitchFamily="34" charset="0"/>
              <a:buChar char="•"/>
              <a:defRPr sz="1013">
                <a:latin typeface="AkzidenzGrotesk" pitchFamily="50" charset="0"/>
              </a:defRPr>
            </a:lvl2pPr>
            <a:lvl3pPr>
              <a:defRPr sz="1013">
                <a:latin typeface="AkzidenzGrotesk" pitchFamily="50" charset="0"/>
              </a:defRPr>
            </a:lvl3pPr>
            <a:lvl4pPr marL="900113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4pPr>
            <a:lvl5pPr marL="1157288" indent="-128588">
              <a:buFont typeface="Arial" pitchFamily="34" charset="0"/>
              <a:buChar char="•"/>
              <a:defRPr sz="1013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25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2" y="291626"/>
            <a:ext cx="6185087" cy="35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3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41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71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6" y="5043709"/>
            <a:ext cx="200643" cy="5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1429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313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1429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375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6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4241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75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5pPr>
      <a:lvl6pPr marL="214296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6pPr>
      <a:lvl7pPr marL="42859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7pPr>
      <a:lvl8pPr marL="642887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8pPr>
      <a:lvl9pPr marL="857181"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73B900"/>
          </a:solidFill>
          <a:latin typeface="Arial" charset="0"/>
        </a:defRPr>
      </a:lvl9pPr>
    </p:titleStyle>
    <p:bodyStyle>
      <a:lvl1pPr marL="177595" indent="-1775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125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3883" indent="-142869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03019" indent="-126995" algn="l" defTabSz="216528" rtl="0" eaLnBrk="1" fontAlgn="base" hangingPunct="1">
        <a:lnSpc>
          <a:spcPct val="90000"/>
        </a:lnSpc>
        <a:spcBef>
          <a:spcPts val="140"/>
        </a:spcBef>
        <a:spcAft>
          <a:spcPts val="140"/>
        </a:spcAft>
        <a:buClr>
          <a:schemeClr val="bg2"/>
        </a:buClr>
        <a:buSzPct val="100000"/>
        <a:buFont typeface="Arial" panose="020B0604020202020204" pitchFamily="34" charset="0"/>
        <a:buChar char="–"/>
        <a:defRPr sz="875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831883" indent="-107147" algn="l" rtl="0" eaLnBrk="1" fontAlgn="base" hangingPunct="1">
        <a:spcBef>
          <a:spcPct val="20000"/>
        </a:spcBef>
        <a:spcAft>
          <a:spcPct val="0"/>
        </a:spcAft>
        <a:buChar char="–"/>
        <a:defRPr sz="938">
          <a:solidFill>
            <a:schemeClr val="bg1"/>
          </a:solidFill>
          <a:latin typeface="+mn-lt"/>
        </a:defRPr>
      </a:lvl4pPr>
      <a:lvl5pPr marL="992604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5pPr>
      <a:lvl6pPr marL="1206900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6pPr>
      <a:lvl7pPr marL="1421195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7pPr>
      <a:lvl8pPr marL="1635491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8pPr>
      <a:lvl9pPr marL="1849786" indent="-107147" algn="l" rtl="0" eaLnBrk="1" fontAlgn="base" hangingPunct="1">
        <a:spcBef>
          <a:spcPct val="20000"/>
        </a:spcBef>
        <a:spcAft>
          <a:spcPct val="0"/>
        </a:spcAft>
        <a:buChar char="»"/>
        <a:defRPr sz="938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1pPr>
      <a:lvl2pPr marL="214296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2pPr>
      <a:lvl3pPr marL="42859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4288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57181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71477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85772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500068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714363" algn="l" defTabSz="42859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14.2 - Task Parallelism in CUDA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Module 14 – Efficient Host-Device Data Transfer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97">
        <p:fade/>
      </p:transition>
    </mc:Choice>
    <mc:Fallback xmlns="">
      <p:transition spd="med" advTm="11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1068562" y="3305733"/>
            <a:ext cx="4715020" cy="369332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028951"/>
            <a:ext cx="628650" cy="22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23">
        <p:fade/>
      </p:transition>
    </mc:Choice>
    <mc:Fallback xmlns="">
      <p:transition spd="med" advTm="6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learn task parallelism in CUDA</a:t>
            </a:r>
          </a:p>
          <a:p>
            <a:pPr lvl="1"/>
            <a:r>
              <a:rPr lang="en-US" sz="1200" dirty="0"/>
              <a:t>CUDA Streams</a:t>
            </a:r>
          </a:p>
          <a:p>
            <a:pPr lvl="1"/>
            <a:endParaRPr lang="en-US" sz="1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33">
        <p:fade/>
      </p:transition>
    </mc:Choice>
    <mc:Fallback xmlns="">
      <p:transition spd="med" advTm="19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Serialized Data Transfer and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 far, the way we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600" dirty="0"/>
              <a:t> serializes data transfer and GPU computation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VecAddKernel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52973" y="2040739"/>
            <a:ext cx="887068" cy="271463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Trans. 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8907" y="2040739"/>
            <a:ext cx="887068" cy="271463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Trans. 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64804" y="2049363"/>
            <a:ext cx="971550" cy="271463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04474" y="2063650"/>
            <a:ext cx="802585" cy="271463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Trans. C</a:t>
            </a:r>
          </a:p>
        </p:txBody>
      </p:sp>
      <p:cxnSp>
        <p:nvCxnSpPr>
          <p:cNvPr id="8" name="Straight Arrow Connector 8"/>
          <p:cNvCxnSpPr>
            <a:cxnSpLocks noChangeShapeType="1"/>
          </p:cNvCxnSpPr>
          <p:nvPr/>
        </p:nvCxnSpPr>
        <p:spPr bwMode="auto">
          <a:xfrm flipV="1">
            <a:off x="1718720" y="2672933"/>
            <a:ext cx="3788339" cy="8429"/>
          </a:xfrm>
          <a:prstGeom prst="straightConnector1">
            <a:avLst/>
          </a:prstGeom>
          <a:noFill/>
          <a:ln w="762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266408" y="2335113"/>
            <a:ext cx="6206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428750" y="3058608"/>
            <a:ext cx="160863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Only use one direction, GPU idle</a:t>
            </a:r>
          </a:p>
        </p:txBody>
      </p:sp>
      <p:sp>
        <p:nvSpPr>
          <p:cNvPr id="11" name="Up Arrow 11"/>
          <p:cNvSpPr>
            <a:spLocks noChangeArrowheads="1"/>
          </p:cNvSpPr>
          <p:nvPr/>
        </p:nvSpPr>
        <p:spPr bwMode="auto">
          <a:xfrm>
            <a:off x="1923508" y="2767867"/>
            <a:ext cx="342900" cy="257175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3657367" y="3122433"/>
            <a:ext cx="73930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PCIe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Idle</a:t>
            </a:r>
          </a:p>
        </p:txBody>
      </p:sp>
      <p:sp>
        <p:nvSpPr>
          <p:cNvPr id="13" name="Up Arrow 13"/>
          <p:cNvSpPr>
            <a:spLocks noChangeArrowheads="1"/>
          </p:cNvSpPr>
          <p:nvPr/>
        </p:nvSpPr>
        <p:spPr bwMode="auto">
          <a:xfrm>
            <a:off x="3873979" y="2769096"/>
            <a:ext cx="342900" cy="257175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Up Arrow 15"/>
          <p:cNvSpPr>
            <a:spLocks noChangeArrowheads="1"/>
          </p:cNvSpPr>
          <p:nvPr/>
        </p:nvSpPr>
        <p:spPr bwMode="auto">
          <a:xfrm>
            <a:off x="4976270" y="2769989"/>
            <a:ext cx="342900" cy="257175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459196" y="3025042"/>
            <a:ext cx="1218872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Only use one direction, GPU idle</a:t>
            </a: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240">
        <p:fade/>
      </p:transition>
    </mc:Choice>
    <mc:Fallback xmlns="">
      <p:transition spd="med" advTm="117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Some CUDA devices support device overlap</a:t>
            </a:r>
          </a:p>
          <a:p>
            <a:pPr lvl="1"/>
            <a:r>
              <a:rPr lang="en-US" sz="1200" dirty="0"/>
              <a:t>Simultaneously execute a kernel while copying data between device and host memory</a:t>
            </a:r>
          </a:p>
          <a:p>
            <a:pPr lvl="1"/>
            <a:endParaRPr lang="en-US" sz="1200" dirty="0"/>
          </a:p>
          <a:p>
            <a:pPr lvl="1"/>
            <a:endParaRPr lang="en-US" sz="1050" dirty="0"/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800100" y="1581150"/>
            <a:ext cx="4039888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dev_count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cudaDeviceProp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cudaGetDeviceCount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 &amp;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dev_count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dev_count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cudaGetDeviceProperties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(&amp;prop,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prop.deviceOverlap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) …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525">
        <p:fade/>
      </p:transition>
    </mc:Choice>
    <mc:Fallback xmlns="">
      <p:transition spd="med" advTm="35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Ideal, Pipelined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Divide large vectors into segments</a:t>
            </a:r>
          </a:p>
          <a:p>
            <a:r>
              <a:rPr lang="en-US" sz="1600" dirty="0"/>
              <a:t>Overlap transfer and compute of adjacent segments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9913" y="1807075"/>
            <a:ext cx="615988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A.0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04968" y="1807075"/>
            <a:ext cx="596027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27547" y="1807075"/>
            <a:ext cx="616972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54123" y="2372116"/>
            <a:ext cx="58743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40062" y="1807075"/>
            <a:ext cx="114083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C.0 = A.0 + B.0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93945" y="2371432"/>
            <a:ext cx="63924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B.1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327547" y="2371432"/>
            <a:ext cx="109879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C.1 = A.1 + B.1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27547" y="2928644"/>
            <a:ext cx="64078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032111" y="2939359"/>
            <a:ext cx="64435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275159" y="1664201"/>
            <a:ext cx="1410480" cy="1971675"/>
          </a:xfrm>
          <a:prstGeom prst="rect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756958" y="2400300"/>
            <a:ext cx="616972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C.1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56958" y="2964656"/>
            <a:ext cx="1098796" cy="471488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</a:t>
            </a:r>
          </a:p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C.2 = A.2 + B.2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756957" y="3521869"/>
            <a:ext cx="640784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A.3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61522" y="3532584"/>
            <a:ext cx="644356" cy="47148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 B.3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704570" y="2257425"/>
            <a:ext cx="1410480" cy="1971675"/>
          </a:xfrm>
          <a:prstGeom prst="rect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9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109">
        <p:fade/>
      </p:transition>
    </mc:Choice>
    <mc:Fallback xmlns="">
      <p:transition spd="med" advTm="152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CUDA supports parallel execution of kernels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dirty="0"/>
              <a:t>with “Streams”</a:t>
            </a:r>
          </a:p>
          <a:p>
            <a:r>
              <a:rPr lang="en-US" sz="1600" dirty="0"/>
              <a:t>Each stream is a queue of operations (kernel launches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/>
              <a:t>calls)</a:t>
            </a:r>
          </a:p>
          <a:p>
            <a:r>
              <a:rPr lang="en-US" sz="1600" dirty="0"/>
              <a:t>Operations (tasks) in different streams can go in parallel</a:t>
            </a:r>
          </a:p>
          <a:p>
            <a:pPr lvl="1"/>
            <a:r>
              <a:rPr lang="en-US" sz="1200" dirty="0"/>
              <a:t>“Task parallelism”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43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121">
        <p:fade/>
      </p:transition>
    </mc:Choice>
    <mc:Fallback xmlns="">
      <p:transition spd="med" advTm="5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Requests made from the host code are put into First-In-First-Out queues</a:t>
            </a:r>
          </a:p>
          <a:p>
            <a:pPr lvl="1"/>
            <a:r>
              <a:rPr lang="en-US" sz="1200" dirty="0"/>
              <a:t>Queues are read and processed asynchronously by the driver and device</a:t>
            </a:r>
          </a:p>
          <a:p>
            <a:pPr lvl="1"/>
            <a:r>
              <a:rPr lang="en-US" sz="1200" dirty="0"/>
              <a:t>Driver ensures that commands in a queue are processed in sequence.  E.g., Memory copies end before kernel launch, etc.</a:t>
            </a:r>
          </a:p>
          <a:p>
            <a:endParaRPr lang="en-US" sz="135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57437" y="2228850"/>
            <a:ext cx="1147763" cy="25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thread</a:t>
            </a:r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 flipH="1">
            <a:off x="2703910" y="2469342"/>
            <a:ext cx="3446" cy="274141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2962777" y="2682854"/>
            <a:ext cx="1121568" cy="66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launch</a:t>
            </a:r>
          </a:p>
          <a:p>
            <a:pPr eaLnBrk="1" hangingPunct="1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sync</a:t>
            </a:r>
          </a:p>
          <a:p>
            <a:pPr eaLnBrk="1" hangingPunct="1"/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2009400" y="2986765"/>
            <a:ext cx="464344" cy="25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FIFO</a:t>
            </a:r>
          </a:p>
        </p:txBody>
      </p:sp>
      <p:sp>
        <p:nvSpPr>
          <p:cNvPr id="10" name="Text Box 41"/>
          <p:cNvSpPr txBox="1">
            <a:spLocks noChangeArrowheads="1"/>
          </p:cNvSpPr>
          <p:nvPr/>
        </p:nvSpPr>
        <p:spPr bwMode="auto">
          <a:xfrm>
            <a:off x="2293645" y="4057933"/>
            <a:ext cx="1338263" cy="25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driver</a:t>
            </a:r>
          </a:p>
        </p:txBody>
      </p:sp>
      <p:sp>
        <p:nvSpPr>
          <p:cNvPr id="11" name="Line 42"/>
          <p:cNvSpPr>
            <a:spLocks noChangeShapeType="1"/>
          </p:cNvSpPr>
          <p:nvPr/>
        </p:nvSpPr>
        <p:spPr bwMode="auto">
          <a:xfrm>
            <a:off x="2707356" y="3843620"/>
            <a:ext cx="0" cy="2143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2940" y="2743483"/>
            <a:ext cx="285750" cy="110013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269">
        <p:fade/>
      </p:transition>
    </mc:Choice>
    <mc:Fallback xmlns="">
      <p:transition spd="med" advTm="117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Streams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allow concurrent copying and kernel execution, use multiple queues, called “streams”</a:t>
            </a:r>
          </a:p>
          <a:p>
            <a:pPr lvl="1"/>
            <a:r>
              <a:rPr lang="en-US" sz="1200" dirty="0"/>
              <a:t>CUDA “events” allow the host thread to query and synchronize with individual queues (i.e. streams).</a:t>
            </a:r>
          </a:p>
          <a:p>
            <a:endParaRPr lang="en-US" sz="1350" dirty="0"/>
          </a:p>
        </p:txBody>
      </p:sp>
      <p:sp>
        <p:nvSpPr>
          <p:cNvPr id="11292" name="Text Box 39"/>
          <p:cNvSpPr txBox="1">
            <a:spLocks noChangeArrowheads="1"/>
          </p:cNvSpPr>
          <p:nvPr/>
        </p:nvSpPr>
        <p:spPr bwMode="auto">
          <a:xfrm>
            <a:off x="907256" y="5301226"/>
            <a:ext cx="1338263" cy="19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driver</a:t>
            </a:r>
          </a:p>
        </p:txBody>
      </p:sp>
      <p:sp>
        <p:nvSpPr>
          <p:cNvPr id="11318" name="Text Box 79"/>
          <p:cNvSpPr txBox="1">
            <a:spLocks noChangeArrowheads="1"/>
          </p:cNvSpPr>
          <p:nvPr/>
        </p:nvSpPr>
        <p:spPr bwMode="auto">
          <a:xfrm>
            <a:off x="1545431" y="3298285"/>
            <a:ext cx="581025" cy="16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264946" y="2183190"/>
            <a:ext cx="1147763" cy="25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thread</a:t>
            </a:r>
          </a:p>
        </p:txBody>
      </p:sp>
      <p:sp>
        <p:nvSpPr>
          <p:cNvPr id="17" name="Line 38"/>
          <p:cNvSpPr>
            <a:spLocks noChangeShapeType="1"/>
          </p:cNvSpPr>
          <p:nvPr/>
        </p:nvSpPr>
        <p:spPr bwMode="auto">
          <a:xfrm flipH="1">
            <a:off x="2182416" y="2441377"/>
            <a:ext cx="3446" cy="274141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1314450" y="2962870"/>
            <a:ext cx="464344" cy="25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0</a:t>
            </a:r>
          </a:p>
        </p:txBody>
      </p: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2182415" y="4029967"/>
            <a:ext cx="1338263" cy="25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driver</a:t>
            </a:r>
          </a:p>
        </p:txBody>
      </p:sp>
      <p:sp>
        <p:nvSpPr>
          <p:cNvPr id="21" name="Line 42"/>
          <p:cNvSpPr>
            <a:spLocks noChangeShapeType="1"/>
          </p:cNvSpPr>
          <p:nvPr/>
        </p:nvSpPr>
        <p:spPr bwMode="auto">
          <a:xfrm>
            <a:off x="2185862" y="3815656"/>
            <a:ext cx="0" cy="2143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51447" y="2715518"/>
            <a:ext cx="285750" cy="110013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 flipH="1">
            <a:off x="3249091" y="2441376"/>
            <a:ext cx="3446" cy="274141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2400300" y="2962870"/>
            <a:ext cx="464344" cy="25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33750" rIns="67500" bIns="3375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1</a:t>
            </a:r>
          </a:p>
        </p:txBody>
      </p:sp>
      <p:sp>
        <p:nvSpPr>
          <p:cNvPr id="27" name="Line 42"/>
          <p:cNvSpPr>
            <a:spLocks noChangeShapeType="1"/>
          </p:cNvSpPr>
          <p:nvPr/>
        </p:nvSpPr>
        <p:spPr bwMode="auto">
          <a:xfrm>
            <a:off x="3252538" y="3815655"/>
            <a:ext cx="0" cy="2143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18122" y="2715517"/>
            <a:ext cx="285750" cy="110013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447" y="3287254"/>
            <a:ext cx="285750" cy="2285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286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2904"/>
      </p:ext>
    </p:extLst>
  </p:cSld>
  <p:clrMapOvr>
    <a:masterClrMapping/>
  </p:clrMapOvr>
  <p:transition advTm="80529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View of Streams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830433" y="237686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A.0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30433" y="2588497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B.0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830433" y="2802810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>
                <a:solidFill>
                  <a:schemeClr val="bg1"/>
                </a:solidFill>
              </a:rPr>
              <a:t>Kernel 0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830433" y="301712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C.0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830433" y="323143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773533" y="2379543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A.1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773533" y="2591177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B.1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773533" y="2805489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>
                <a:solidFill>
                  <a:schemeClr val="bg1"/>
                </a:solidFill>
              </a:rPr>
              <a:t>Kernel 1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73533" y="3019802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 err="1">
                <a:solidFill>
                  <a:schemeClr val="bg1"/>
                </a:solidFill>
              </a:rPr>
              <a:t>MemCpy</a:t>
            </a:r>
            <a:r>
              <a:rPr lang="en-US" sz="1200" dirty="0">
                <a:solidFill>
                  <a:schemeClr val="bg1"/>
                </a:solidFill>
              </a:rPr>
              <a:t> C.1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773533" y="3234115"/>
            <a:ext cx="1085850" cy="214313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1931379" y="3450273"/>
            <a:ext cx="10118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800" dirty="0"/>
              <a:t>Stream 0</a:t>
            </a: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867547" y="3450271"/>
            <a:ext cx="10118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800" dirty="0"/>
              <a:t>Stream 1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830433" y="1636593"/>
            <a:ext cx="1085850" cy="357188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>
                <a:solidFill>
                  <a:schemeClr val="bg1"/>
                </a:solidFill>
              </a:rPr>
              <a:t>Copy Engine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830433" y="1200150"/>
            <a:ext cx="542925" cy="37147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up</a:t>
            </a:r>
          </a:p>
        </p:txBody>
      </p:sp>
      <p:sp>
        <p:nvSpPr>
          <p:cNvPr id="18" name="Up Arrow 19"/>
          <p:cNvSpPr>
            <a:spLocks noChangeArrowheads="1"/>
          </p:cNvSpPr>
          <p:nvPr/>
        </p:nvSpPr>
        <p:spPr bwMode="auto">
          <a:xfrm>
            <a:off x="2300730" y="2023249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773533" y="1579443"/>
            <a:ext cx="1085850" cy="41344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200" dirty="0">
                <a:solidFill>
                  <a:schemeClr val="bg1"/>
                </a:solidFill>
              </a:rPr>
              <a:t>Kernel Engine</a:t>
            </a:r>
          </a:p>
        </p:txBody>
      </p:sp>
      <p:sp>
        <p:nvSpPr>
          <p:cNvPr id="20" name="Up Arrow 21"/>
          <p:cNvSpPr>
            <a:spLocks noChangeArrowheads="1"/>
          </p:cNvSpPr>
          <p:nvPr/>
        </p:nvSpPr>
        <p:spPr bwMode="auto">
          <a:xfrm>
            <a:off x="4183108" y="2023249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1" name="Up Arrow 22"/>
          <p:cNvSpPr>
            <a:spLocks noChangeArrowheads="1"/>
          </p:cNvSpPr>
          <p:nvPr/>
        </p:nvSpPr>
        <p:spPr bwMode="auto">
          <a:xfrm rot="4312654">
            <a:off x="3229018" y="1730872"/>
            <a:ext cx="266700" cy="996935"/>
          </a:xfrm>
          <a:prstGeom prst="upArrow">
            <a:avLst>
              <a:gd name="adj1" fmla="val 50000"/>
              <a:gd name="adj2" fmla="val 50087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Up Arrow 23"/>
          <p:cNvSpPr>
            <a:spLocks noChangeArrowheads="1"/>
          </p:cNvSpPr>
          <p:nvPr/>
        </p:nvSpPr>
        <p:spPr bwMode="auto">
          <a:xfrm rot="17590707">
            <a:off x="3211558" y="1783168"/>
            <a:ext cx="266700" cy="949677"/>
          </a:xfrm>
          <a:prstGeom prst="upArrow">
            <a:avLst>
              <a:gd name="adj1" fmla="val 50000"/>
              <a:gd name="adj2" fmla="val 50120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3" name="Up Arrow 24"/>
          <p:cNvSpPr>
            <a:spLocks noChangeArrowheads="1"/>
          </p:cNvSpPr>
          <p:nvPr/>
        </p:nvSpPr>
        <p:spPr bwMode="auto">
          <a:xfrm>
            <a:off x="2343593" y="3711853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4" name="Up Arrow 25"/>
          <p:cNvSpPr>
            <a:spLocks noChangeArrowheads="1"/>
          </p:cNvSpPr>
          <p:nvPr/>
        </p:nvSpPr>
        <p:spPr bwMode="auto">
          <a:xfrm>
            <a:off x="4225970" y="3711853"/>
            <a:ext cx="266700" cy="297359"/>
          </a:xfrm>
          <a:prstGeom prst="upArrow">
            <a:avLst>
              <a:gd name="adj1" fmla="val 50000"/>
              <a:gd name="adj2" fmla="val 50132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1832815" y="4009212"/>
            <a:ext cx="4528804" cy="3231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sz="1500" dirty="0"/>
              <a:t>Operations (Kernel launches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500" dirty="0"/>
              <a:t>calls)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357764" y="1200150"/>
            <a:ext cx="542925" cy="371475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1050" dirty="0" err="1">
                <a:solidFill>
                  <a:schemeClr val="bg1"/>
                </a:solidFill>
              </a:rPr>
              <a:t>PCIe</a:t>
            </a:r>
            <a:r>
              <a:rPr lang="en-US" sz="1050" dirty="0">
                <a:solidFill>
                  <a:schemeClr val="bg1"/>
                </a:solidFill>
              </a:rPr>
              <a:t> down</a:t>
            </a:r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175">
        <p:fade/>
      </p:transition>
    </mc:Choice>
    <mc:Fallback xmlns="">
      <p:transition spd="med" advTm="1281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15.22</Order0>
    <Chapter xmlns="1956f548-e1c6-4bad-9b00-9434a603b471" xsi:nil="true"/>
    <Kit_x0020_Version xmlns="1956f548-e1c6-4bad-9b00-9434a603b471">Eval Kit</Kit_x0020_Version>
  </documentManagement>
</p:properties>
</file>

<file path=customXml/itemProps1.xml><?xml version="1.0" encoding="utf-8"?>
<ds:datastoreItem xmlns:ds="http://schemas.openxmlformats.org/officeDocument/2006/customXml" ds:itemID="{3481987F-D3B4-4FA0-8AB9-FD0132440D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34752-9F54-40BA-A5D0-DC22B3C29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9178D6-D536-4BF5-A02D-59BC6BF70C2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Teching Kit Template</Template>
  <TotalTime>798</TotalTime>
  <Words>464</Words>
  <Application>Microsoft Office PowerPoint</Application>
  <PresentationFormat>Custom</PresentationFormat>
  <Paragraphs>88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Lucida Sans Unicode</vt:lpstr>
      <vt:lpstr>Sentinel Medium</vt:lpstr>
      <vt:lpstr>Times New Roman</vt:lpstr>
      <vt:lpstr>Trebuchet MS</vt:lpstr>
      <vt:lpstr>2_Title &amp; Bullet </vt:lpstr>
      <vt:lpstr>Module 14 – Efficient Host-Device Data Transfer</vt:lpstr>
      <vt:lpstr>Objective</vt:lpstr>
      <vt:lpstr>Serialized Data Transfer and Computation</vt:lpstr>
      <vt:lpstr>Device Overlap</vt:lpstr>
      <vt:lpstr>Ideal, Pipelined Timing</vt:lpstr>
      <vt:lpstr>CUDA Streams</vt:lpstr>
      <vt:lpstr>Streams</vt:lpstr>
      <vt:lpstr>Streams cont.</vt:lpstr>
      <vt:lpstr>Conceptual View of Streams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15 - Efficient Host-Device Data Transfer</dc:title>
  <dc:creator>Calianno, Vincent Luke</dc:creator>
  <cp:lastModifiedBy>Andrew Schuh</cp:lastModifiedBy>
  <cp:revision>60</cp:revision>
  <dcterms:created xsi:type="dcterms:W3CDTF">2012-12-19T21:49:48Z</dcterms:created>
  <dcterms:modified xsi:type="dcterms:W3CDTF">2017-05-05T16:06:20Z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